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6" r:id="rId6"/>
    <p:sldId id="274" r:id="rId7"/>
    <p:sldId id="273" r:id="rId8"/>
    <p:sldId id="267" r:id="rId9"/>
    <p:sldId id="263" r:id="rId10"/>
    <p:sldId id="264" r:id="rId11"/>
    <p:sldId id="275" r:id="rId12"/>
    <p:sldId id="268" r:id="rId13"/>
    <p:sldId id="270" r:id="rId14"/>
    <p:sldId id="269" r:id="rId15"/>
    <p:sldId id="271" r:id="rId16"/>
    <p:sldId id="265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9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11-02-26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figure_highlight_something_800_clr.png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file://localhost/Users/robinhalbert/Documents/Presenter%20graphics/comparing%20big_jars_PA_500_clr.gi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file://localhost/Users/robinhalbert/Desktop/Virti-Cue%20files/Virti-Cue%20Parallel%20design%20jing%201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4" Type="http://schemas.openxmlformats.org/officeDocument/2006/relationships/slide" Target="slide15.xml"/><Relationship Id="rId5" Type="http://schemas.openxmlformats.org/officeDocument/2006/relationships/image" Target="../media/image13.png"/><Relationship Id="rId6" Type="http://schemas.openxmlformats.org/officeDocument/2006/relationships/image" Target="file://localhost/Users/robinhalbert/Documents/Presenter%20graphics/idea%20smart_stick_idea_pc_4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5" Type="http://schemas.openxmlformats.org/officeDocument/2006/relationships/slide" Target="slide12.xml"/><Relationship Id="rId6" Type="http://schemas.openxmlformats.org/officeDocument/2006/relationships/image" Target="../media/image15.png"/><Relationship Id="rId1" Type="http://schemas.microsoft.com/office/2007/relationships/media" Target="file://localhost/Users/robinhalbert/Desktop/Virti-Cue%20files/Virti-Cue%20Tutorial%2090.mov" TargetMode="External"/><Relationship Id="rId2" Type="http://schemas.openxmlformats.org/officeDocument/2006/relationships/video" Target="file://localhost/Users/robinhalbert/Desktop/Virti-Cue%20files/Virti-Cue%20Tutorial%2090.mo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slide" Target="slide12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microsoft.com/office/2007/relationships/media" Target="file://localhost/Users/robinhalbert/Desktop/VirtiCUe.mov" TargetMode="External"/><Relationship Id="rId2" Type="http://schemas.openxmlformats.org/officeDocument/2006/relationships/video" Target="file://localhost/Users/robinhalbert/Desktop/VirtiCUe.mo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1" Type="http://schemas.microsoft.com/office/2007/relationships/media" Target="file://localhost/Users/robinhalbert/Desktop/Virti-Cue%20files/Virti-Cue%20Tutorial%20Final/Virti-Cue%20Final%20Feb%2025%2010%20pm.mov" TargetMode="External"/><Relationship Id="rId2" Type="http://schemas.openxmlformats.org/officeDocument/2006/relationships/video" Target="file://localhost/Users/robinhalbert/Desktop/Virti-Cue%20files/Virti-Cue%20Tutorial%20Final/Virti-Cue%20Final%20Feb%2025%2010%20pm.mov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file://localhost/Users/robinhalbert/Documents/Presenter%20graphics/question%20red%20stickman_question_mark_thinking_pc_400_clr.pn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eit.com/alertbox/9512.html" TargetMode="External"/><Relationship Id="rId3" Type="http://schemas.openxmlformats.org/officeDocument/2006/relationships/hyperlink" Target="http://www.useit.com/alertbox/video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file://localhost/Users/robinhalbert/Desktop/Usability%20testing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file://localhost/Users/robinhalbert/Documents/Presenter%20graphics/finger%20up%20stick_figure_standing_great_idea_400_clr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file://localhost/Users/robinhalbert/Documents/Presenter%20graphics/undecided%20figure_confused_800_clr.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file://localhost/Users/robinhalbert/Documents/Presenter%20graphics/blah%20stick_figure_blah_blah_blah_500_clr.gi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file://localhost/Users/robinhalbert/Documents/Presenter%20graphics/direction%20figures_look_direction_sign_800_clr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lored_pencils_writing_pc_800_clr.png" TargetMode="External"/><Relationship Id="rId4" Type="http://schemas.openxmlformats.org/officeDocument/2006/relationships/image" Target="../media/image9.png"/><Relationship Id="rId5" Type="http://schemas.openxmlformats.org/officeDocument/2006/relationships/image" Target="file://localhost/Users/robinhalbert/Documents/Presenter%20graphics/light_bulb_color_array_8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file://localhost/Users/robinhalbert/Documents/Presenter%20graphics/time%20juggling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7020" y="5052545"/>
            <a:ext cx="5637010" cy="882119"/>
          </a:xfrm>
        </p:spPr>
        <p:txBody>
          <a:bodyPr/>
          <a:lstStyle/>
          <a:p>
            <a:r>
              <a:rPr lang="en-US" dirty="0" err="1" smtClean="0"/>
              <a:t>Vanita</a:t>
            </a:r>
            <a:r>
              <a:rPr lang="en-US" dirty="0" smtClean="0"/>
              <a:t>, Robin, Jeannette, &amp; Chris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0806" y="3132290"/>
            <a:ext cx="7175351" cy="17931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Production Paper Summary</a:t>
            </a:r>
            <a:endParaRPr lang="en-US" sz="3600" dirty="0"/>
          </a:p>
        </p:txBody>
      </p:sp>
      <p:pic>
        <p:nvPicPr>
          <p:cNvPr id="8" name="figure_highlight_something_800_clr.png" descr="/Users/robinhalbert/Documents/Presenter graphics/figure_highlight_something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70" y="2249950"/>
            <a:ext cx="4032044" cy="460805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" name="virti cue deanna.psd" descr="/Users/robinhalbert/Desktop/Jacobsen 2011/Virti-Cue Production files/virti cue deanna.ps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24" y="2352917"/>
            <a:ext cx="3494974" cy="17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786834"/>
            <a:ext cx="7162800" cy="1143000"/>
          </a:xfrm>
        </p:spPr>
        <p:txBody>
          <a:bodyPr/>
          <a:lstStyle/>
          <a:p>
            <a:r>
              <a:rPr lang="en-US" dirty="0" smtClean="0"/>
              <a:t>Assessment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6663115" cy="3640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Usability testing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Parallel designs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Static graphical/textual presentation? 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Dynamic </a:t>
            </a:r>
            <a:r>
              <a:rPr lang="en-US" dirty="0"/>
              <a:t>animated – with graphics, voice, </a:t>
            </a:r>
            <a:r>
              <a:rPr lang="en-US" dirty="0" smtClean="0"/>
              <a:t>text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Test </a:t>
            </a:r>
            <a:r>
              <a:rPr lang="en-US" dirty="0" smtClean="0"/>
              <a:t>efficacy of learning with mock-up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3-5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Iterative design</a:t>
            </a:r>
          </a:p>
          <a:p>
            <a:endParaRPr lang="en-US" dirty="0"/>
          </a:p>
        </p:txBody>
      </p:sp>
      <p:pic>
        <p:nvPicPr>
          <p:cNvPr id="5" name="comparing big_jars_PA_500_clr.gif" descr="/Users/robinhalbert/Documents/Presenter graphics/comparing big_jars_PA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830" y="978676"/>
            <a:ext cx="2955170" cy="37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728" y="5269541"/>
            <a:ext cx="6512511" cy="1143000"/>
          </a:xfrm>
        </p:spPr>
        <p:txBody>
          <a:bodyPr/>
          <a:lstStyle/>
          <a:p>
            <a:r>
              <a:rPr lang="en-US" dirty="0" smtClean="0"/>
              <a:t>Static Graphic/Text</a:t>
            </a:r>
            <a:endParaRPr lang="en-US" dirty="0"/>
          </a:p>
        </p:txBody>
      </p:sp>
      <p:pic>
        <p:nvPicPr>
          <p:cNvPr id="6" name="Virti-Cue Parallel design jing 1.png" descr="/Users/robinhalbert/Desktop/Virti-Cue files/Virti-Cue Parallel design jing 1.png"/>
          <p:cNvPicPr>
            <a:picLocks noGrp="1" noChangeAspect="1"/>
          </p:cNvPicPr>
          <p:nvPr>
            <p:ph sz="quarter" idx="13"/>
          </p:nvPr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543" b="-2576"/>
          <a:stretch/>
        </p:blipFill>
        <p:spPr>
          <a:xfrm>
            <a:off x="2138410" y="0"/>
            <a:ext cx="4499935" cy="5025287"/>
          </a:xfrm>
        </p:spPr>
      </p:pic>
    </p:spTree>
    <p:extLst>
      <p:ext uri="{BB962C8B-B14F-4D97-AF65-F5344CB8AC3E}">
        <p14:creationId xmlns:p14="http://schemas.microsoft.com/office/powerpoint/2010/main" val="284804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Trial 1 – Stop Action Animation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Trial 2 – Animating ‘</a:t>
            </a:r>
            <a:r>
              <a:rPr lang="en-US" dirty="0" err="1" smtClean="0">
                <a:hlinkClick r:id="rId3" action="ppaction://hlinksldjump"/>
              </a:rPr>
              <a:t>Jings</a:t>
            </a:r>
            <a:r>
              <a:rPr lang="en-US" dirty="0" smtClean="0">
                <a:hlinkClick r:id="rId3" action="ppaction://hlinksldjump"/>
              </a:rPr>
              <a:t>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Trial 3 … Word, Jing, PinPoint, Camtasia - final? </a:t>
            </a:r>
            <a:endParaRPr lang="en-US" dirty="0"/>
          </a:p>
        </p:txBody>
      </p:sp>
      <p:pic>
        <p:nvPicPr>
          <p:cNvPr id="5" name="idea smart_stick_idea_pc_400_clr.png" descr="/Users/robinhalbert/Documents/Presenter graphics/idea smart_stick_idea_pc_400_clr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31" y="3094769"/>
            <a:ext cx="1891024" cy="376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8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Animating ‘</a:t>
            </a:r>
            <a:r>
              <a:rPr lang="en-US" dirty="0" err="1" smtClean="0"/>
              <a:t>Jings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8" name="Virti-Cue Tutorial 90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54745" y="731838"/>
            <a:ext cx="4633913" cy="3475037"/>
          </a:xfrm>
        </p:spPr>
      </p:pic>
      <p:sp>
        <p:nvSpPr>
          <p:cNvPr id="4" name="Text Box 7"/>
          <p:cNvSpPr txBox="1"/>
          <p:nvPr/>
        </p:nvSpPr>
        <p:spPr>
          <a:xfrm>
            <a:off x="338420" y="6460516"/>
            <a:ext cx="914400" cy="24622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   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Back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4F81BD"/>
              </a:solidFill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6" name="Text Box 7">
              <a:hlinkClick r:id="rId5" action="ppaction://hlinksldjump"/>
            </p:cNvPr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7" name="Picture 6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0000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5" y="4372168"/>
            <a:ext cx="7104336" cy="1143000"/>
          </a:xfrm>
        </p:spPr>
        <p:txBody>
          <a:bodyPr/>
          <a:lstStyle/>
          <a:p>
            <a:r>
              <a:rPr lang="en-US" dirty="0" smtClean="0"/>
              <a:t>Stop Action Animation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5" name="Text Box 7"/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6" name="Picture 5" descr=":TutorialPics:blue_short_shiny_arrow_outline_400_clr.png">
              <a:hlinkClick r:id="rId4" action="ppaction://hlinksldjump"/>
            </p:cNvPr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VirtiCUe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98381" y="731838"/>
            <a:ext cx="4633913" cy="3475037"/>
          </a:xfrm>
        </p:spPr>
      </p:pic>
    </p:spTree>
    <p:extLst>
      <p:ext uri="{BB962C8B-B14F-4D97-AF65-F5344CB8AC3E}">
        <p14:creationId xmlns:p14="http://schemas.microsoft.com/office/powerpoint/2010/main" val="396540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50751"/>
            <a:ext cx="9000774" cy="1143000"/>
          </a:xfrm>
        </p:spPr>
        <p:txBody>
          <a:bodyPr/>
          <a:lstStyle/>
          <a:p>
            <a:r>
              <a:rPr lang="en-US" sz="4400" dirty="0" smtClean="0"/>
              <a:t>Word, Jing, Pinpoint, </a:t>
            </a:r>
            <a:r>
              <a:rPr lang="en-US" sz="4400" dirty="0" err="1" smtClean="0"/>
              <a:t>Camtasia</a:t>
            </a:r>
            <a:endParaRPr lang="en-US" sz="4400" dirty="0"/>
          </a:p>
        </p:txBody>
      </p:sp>
      <p:pic>
        <p:nvPicPr>
          <p:cNvPr id="4" name="Virti-Cue Final Feb 25 10 pm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13596" y="497140"/>
            <a:ext cx="3590925" cy="3475037"/>
          </a:xfrm>
        </p:spPr>
      </p:pic>
    </p:spTree>
    <p:extLst>
      <p:ext uri="{BB962C8B-B14F-4D97-AF65-F5344CB8AC3E}">
        <p14:creationId xmlns:p14="http://schemas.microsoft.com/office/powerpoint/2010/main" val="107490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question red stickman_question_mark_thinking_pc_400_clr.png" descr="/Users/robinhalbert/Documents/Presenter graphics/question red stickman_question_mark_thinking_pc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917538"/>
            <a:ext cx="444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Ayres, P., </a:t>
            </a:r>
            <a:r>
              <a:rPr lang="en-US" dirty="0" err="1"/>
              <a:t>Kalyuga</a:t>
            </a:r>
            <a:r>
              <a:rPr lang="en-US" dirty="0"/>
              <a:t>, S., Marcus, N., &amp; </a:t>
            </a:r>
            <a:r>
              <a:rPr lang="en-US" dirty="0" err="1"/>
              <a:t>Sweller</a:t>
            </a:r>
            <a:r>
              <a:rPr lang="en-US" dirty="0"/>
              <a:t>, J. (2005). The conditions under which instructional animations may be effective. Paper presented at an International Workshop and Mini-conference, Open University of the Netherlands: Heerlen, The Netherlands. Retrieved from </a:t>
            </a:r>
            <a:r>
              <a:rPr lang="en-US" dirty="0" err="1"/>
              <a:t>www.ou.nl</a:t>
            </a:r>
            <a:r>
              <a:rPr lang="en-US" dirty="0"/>
              <a:t>/Docs/Expertise/OTEC/</a:t>
            </a:r>
            <a:r>
              <a:rPr lang="en-US" dirty="0" err="1"/>
              <a:t>Nieuws</a:t>
            </a:r>
            <a:r>
              <a:rPr lang="en-US" dirty="0"/>
              <a:t>/icleps%20conferentie/ </a:t>
            </a:r>
            <a:r>
              <a:rPr lang="en-US" dirty="0" err="1"/>
              <a:t>Ayres.doc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Czerwinski, M., &amp; Horvitz, E. (2002). An investigation of memory for daily computing events. In </a:t>
            </a:r>
            <a:r>
              <a:rPr lang="en-US" dirty="0" err="1"/>
              <a:t>Xristine</a:t>
            </a:r>
            <a:r>
              <a:rPr lang="en-US" dirty="0"/>
              <a:t> Faulkner, Janet Finlay, &amp; Françoise </a:t>
            </a:r>
            <a:r>
              <a:rPr lang="en-US" dirty="0" err="1"/>
              <a:t>Détienne</a:t>
            </a:r>
            <a:r>
              <a:rPr lang="en-US" dirty="0"/>
              <a:t> (Eds.). </a:t>
            </a:r>
            <a:r>
              <a:rPr lang="en-US" i="1" dirty="0"/>
              <a:t>People and computers</a:t>
            </a:r>
            <a:r>
              <a:rPr lang="en-US" dirty="0"/>
              <a:t> </a:t>
            </a:r>
            <a:r>
              <a:rPr lang="en-US" i="1" dirty="0"/>
              <a:t>XVI – memorable yet invisible:</a:t>
            </a:r>
            <a:r>
              <a:rPr lang="en-US" dirty="0"/>
              <a:t> </a:t>
            </a:r>
            <a:r>
              <a:rPr lang="en-US" i="1" dirty="0"/>
              <a:t>Proceedings of HCI 2002</a:t>
            </a:r>
            <a:r>
              <a:rPr lang="en-US" dirty="0"/>
              <a:t> (pp. 229-245). London, ENG: Springer-</a:t>
            </a:r>
            <a:r>
              <a:rPr lang="en-US" dirty="0" err="1"/>
              <a:t>Verlag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Mayes, A. R., &amp; Roberts, N. (2001). Theories of episodic memory. </a:t>
            </a:r>
            <a:r>
              <a:rPr lang="en-US" i="1" dirty="0"/>
              <a:t>Philosophical Transactions of the Royal Society of </a:t>
            </a:r>
            <a:r>
              <a:rPr lang="en-US" i="1" dirty="0" err="1"/>
              <a:t>Bilogical</a:t>
            </a:r>
            <a:r>
              <a:rPr lang="en-US" i="1" dirty="0"/>
              <a:t> Sciences, 356</a:t>
            </a:r>
            <a:r>
              <a:rPr lang="en-US" dirty="0"/>
              <a:t>, 1395-1408. </a:t>
            </a:r>
            <a:r>
              <a:rPr lang="en-US" dirty="0" err="1"/>
              <a:t>doi</a:t>
            </a:r>
            <a:r>
              <a:rPr lang="en-US" dirty="0"/>
              <a:t> 10.1098/rstb.2001.0941 </a:t>
            </a:r>
            <a:endParaRPr lang="en-US" dirty="0" smtClean="0"/>
          </a:p>
          <a:p>
            <a:r>
              <a:rPr lang="en-US" dirty="0"/>
              <a:t>Nielsen, J. (1995). Guidelines for multimedia. </a:t>
            </a:r>
            <a:r>
              <a:rPr lang="en-US" i="1" dirty="0" err="1"/>
              <a:t>Jakob</a:t>
            </a:r>
            <a:r>
              <a:rPr lang="en-US" i="1" dirty="0"/>
              <a:t> Nielsen's </a:t>
            </a:r>
            <a:r>
              <a:rPr lang="en-US" i="1" dirty="0" err="1"/>
              <a:t>alertbox</a:t>
            </a:r>
            <a:r>
              <a:rPr lang="en-US" i="1" dirty="0"/>
              <a:t> for December 1995.</a:t>
            </a:r>
            <a:r>
              <a:rPr lang="en-US" dirty="0"/>
              <a:t> Retrieved from </a:t>
            </a:r>
            <a:r>
              <a:rPr lang="en-US" u="sng" dirty="0">
                <a:hlinkClick r:id="rId2"/>
              </a:rPr>
              <a:t>http://www.useit.com/alertbox/9512.</a:t>
            </a:r>
            <a:r>
              <a:rPr lang="en-US" u="sng" dirty="0" smtClean="0">
                <a:hlinkClick r:id="rId2"/>
              </a:rPr>
              <a:t>html</a:t>
            </a:r>
            <a:endParaRPr lang="en-US" u="sng" dirty="0" smtClean="0"/>
          </a:p>
          <a:p>
            <a:r>
              <a:rPr lang="en-US" dirty="0"/>
              <a:t>Nielsen, J. (2005). Talking-head video is boring online. </a:t>
            </a:r>
            <a:r>
              <a:rPr lang="en-US" i="1" dirty="0" err="1"/>
              <a:t>Jakob</a:t>
            </a:r>
            <a:r>
              <a:rPr lang="en-US" i="1" dirty="0"/>
              <a:t> Nielsen’s </a:t>
            </a:r>
            <a:r>
              <a:rPr lang="en-US" i="1" dirty="0" err="1"/>
              <a:t>alertbox</a:t>
            </a:r>
            <a:r>
              <a:rPr lang="en-US" i="1" dirty="0"/>
              <a:t>, December 5, 2005.</a:t>
            </a:r>
            <a:r>
              <a:rPr lang="en-US" dirty="0"/>
              <a:t> Retrieved from </a:t>
            </a:r>
            <a:r>
              <a:rPr lang="en-US" u="sng" dirty="0">
                <a:hlinkClick r:id="rId3"/>
              </a:rPr>
              <a:t>http://www.useit.com/alertbox/video.html</a:t>
            </a:r>
            <a:endParaRPr lang="en-US" dirty="0" smtClean="0"/>
          </a:p>
          <a:p>
            <a:r>
              <a:rPr lang="en-US" dirty="0"/>
              <a:t>Nugent, G. (1982). Pictures audio and print: Symbolic representation and effect on learning</a:t>
            </a:r>
            <a:r>
              <a:rPr lang="en-US" i="1" dirty="0"/>
              <a:t>. Educational Comm. Tech. J. 30, 3</a:t>
            </a:r>
            <a:r>
              <a:rPr lang="en-US" dirty="0"/>
              <a:t>, 163-174</a:t>
            </a:r>
            <a:r>
              <a:rPr lang="en-US" dirty="0" smtClean="0"/>
              <a:t>.</a:t>
            </a:r>
          </a:p>
          <a:p>
            <a:r>
              <a:rPr lang="en-US" dirty="0" err="1"/>
              <a:t>Sipior</a:t>
            </a:r>
            <a:r>
              <a:rPr lang="en-US" dirty="0"/>
              <a:t>, J.C.&amp; </a:t>
            </a:r>
            <a:r>
              <a:rPr lang="en-US" dirty="0" err="1"/>
              <a:t>Garrity</a:t>
            </a:r>
            <a:r>
              <a:rPr lang="en-US" dirty="0"/>
              <a:t>, E.J., (1992). </a:t>
            </a:r>
            <a:r>
              <a:rPr lang="en-US" i="1" dirty="0"/>
              <a:t>Merging expert systems with multimedia </a:t>
            </a:r>
            <a:r>
              <a:rPr lang="en-US" i="1" dirty="0" smtClean="0"/>
              <a:t>technology.</a:t>
            </a:r>
            <a:r>
              <a:rPr lang="en-US" dirty="0" smtClean="0"/>
              <a:t> ACM SIGMUS Database, 23(1), 45</a:t>
            </a:r>
            <a:r>
              <a:rPr lang="en-US" dirty="0"/>
              <a:t>-49. </a:t>
            </a:r>
            <a:r>
              <a:rPr lang="en-US" dirty="0" err="1" smtClean="0"/>
              <a:t>doi</a:t>
            </a:r>
            <a:r>
              <a:rPr lang="en-US" dirty="0" smtClean="0"/>
              <a:t>: </a:t>
            </a:r>
            <a:r>
              <a:rPr lang="en-US" dirty="0"/>
              <a:t>10.1145/134347.134359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24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Social modeling for children with Asperger’s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Direction taken from 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Tutorials to support first-time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Clarify button names</a:t>
            </a:r>
            <a:endParaRPr lang="en-US" dirty="0"/>
          </a:p>
        </p:txBody>
      </p:sp>
      <p:pic>
        <p:nvPicPr>
          <p:cNvPr id="4" name="Usability testing.jpg" descr="/Users/robinhalbert/Desktop/Usability testing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89" y="3454122"/>
            <a:ext cx="2084016" cy="27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7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889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68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Animation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Practical considerations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Functional considerations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Attract attention</a:t>
            </a:r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 smtClean="0"/>
              <a:t>Engage learners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Sustain motivation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Reduction of extraneous cognitive load</a:t>
            </a:r>
          </a:p>
        </p:txBody>
      </p:sp>
      <p:pic>
        <p:nvPicPr>
          <p:cNvPr id="5" name="finger up stick_figure_standing_great_idea_400_clr.png" descr="/Users/robinhalbert/Documents/Presenter graphics/finger up stick_figure_standing_great_idea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24" y="731520"/>
            <a:ext cx="2798973" cy="40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0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82877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393" y="603098"/>
            <a:ext cx="6400800" cy="40972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Animation – Research is inconclusive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Ayres et al. identify 2 characteristics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Information is transitory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Animations are a series of successive elements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To offset these characteristics: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‘tracing’ – leaving information on the screen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Build in user-control</a:t>
            </a:r>
            <a:endParaRPr lang="en-US" dirty="0"/>
          </a:p>
        </p:txBody>
      </p:sp>
      <p:pic>
        <p:nvPicPr>
          <p:cNvPr id="5" name="undecided figure_confused_800_clr.png" descr="/Users/robinhalbert/Documents/Presenter graphics/undecided figure_confused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115" y="1184320"/>
            <a:ext cx="2510885" cy="33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8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391012"/>
            <a:ext cx="6512511" cy="1143000"/>
          </a:xfrm>
        </p:spPr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96441" y="731520"/>
            <a:ext cx="6895067" cy="4659492"/>
          </a:xfrm>
        </p:spPr>
        <p:txBody>
          <a:bodyPr>
            <a:normAutofit fontScale="92500" lnSpcReduction="20000"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>
                <a:ea typeface="Calibri"/>
                <a:cs typeface="Times New Roman"/>
              </a:rPr>
              <a:t>Objective of using </a:t>
            </a:r>
            <a:r>
              <a:rPr lang="en-CA" sz="2400" b="1" dirty="0" smtClean="0">
                <a:ea typeface="Calibri"/>
                <a:cs typeface="Times New Roman"/>
              </a:rPr>
              <a:t>voice–</a:t>
            </a:r>
            <a:r>
              <a:rPr lang="en-CA" sz="2400" b="1" dirty="0">
                <a:ea typeface="Calibri"/>
                <a:cs typeface="Times New Roman"/>
              </a:rPr>
              <a:t>overs/ sound and text</a:t>
            </a:r>
            <a:r>
              <a:rPr lang="en-CA" sz="2400" b="1" dirty="0" smtClean="0">
                <a:ea typeface="Calibri"/>
                <a:cs typeface="Times New Roman"/>
              </a:rPr>
              <a:t>:</a:t>
            </a:r>
            <a:endParaRPr lang="en-CA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CA" sz="2400" dirty="0" smtClean="0">
                <a:ea typeface="Calibri"/>
                <a:cs typeface="Times New Roman"/>
              </a:rPr>
              <a:t>to </a:t>
            </a:r>
            <a:r>
              <a:rPr lang="en-CA" sz="2400" dirty="0">
                <a:ea typeface="Calibri"/>
                <a:cs typeface="Times New Roman"/>
              </a:rPr>
              <a:t>enhance the experience.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2400" dirty="0">
                <a:ea typeface="Calibri"/>
                <a:cs typeface="Times New Roman"/>
              </a:rPr>
              <a:t>to engage and catch the user’s attention.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 smtClean="0">
                <a:ea typeface="Calibri"/>
                <a:cs typeface="Times New Roman"/>
              </a:rPr>
              <a:t>Rationale</a:t>
            </a:r>
            <a:r>
              <a:rPr lang="en-CA" sz="2400" b="1" dirty="0">
                <a:ea typeface="Calibri"/>
                <a:cs typeface="Times New Roman"/>
              </a:rPr>
              <a:t>: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2400" b="1" dirty="0">
                <a:latin typeface="Times New Roman"/>
                <a:ea typeface="Calibri"/>
                <a:cs typeface="Times New Roman"/>
              </a:rPr>
              <a:t>Some Advantages revealed by Research …. </a:t>
            </a:r>
            <a:endParaRPr lang="en-CA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2400" i="1" dirty="0" smtClean="0">
                <a:latin typeface="Times New Roman"/>
                <a:ea typeface="Calibri"/>
                <a:cs typeface="Times New Roman"/>
              </a:rPr>
              <a:t> “In </a:t>
            </a:r>
            <a:r>
              <a:rPr lang="en-CA" sz="2400" i="1" dirty="0">
                <a:latin typeface="Times New Roman"/>
                <a:ea typeface="Calibri"/>
                <a:cs typeface="Times New Roman"/>
              </a:rPr>
              <a:t>contrast to print and audio comparisons, which generally reveal no advantage for dual over single presentations, studies show that adding pictures to print or audio generally increases </a:t>
            </a:r>
            <a:r>
              <a:rPr lang="en-CA" sz="2400" i="1" dirty="0" smtClean="0">
                <a:latin typeface="Times New Roman"/>
                <a:ea typeface="Calibri"/>
                <a:cs typeface="Times New Roman"/>
              </a:rPr>
              <a:t>learning” </a:t>
            </a:r>
            <a:r>
              <a:rPr lang="en-CA" sz="2400" dirty="0" smtClean="0">
                <a:latin typeface="Times New Roman"/>
                <a:ea typeface="Calibri"/>
                <a:cs typeface="Times New Roman"/>
              </a:rPr>
              <a:t>(Nugent, 1992)</a:t>
            </a:r>
            <a:endParaRPr lang="en-CA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CA" sz="2400" dirty="0">
                <a:latin typeface="Times New Roman"/>
                <a:ea typeface="Calibri"/>
                <a:cs typeface="Times New Roman"/>
              </a:rPr>
              <a:t>A dual modality presentation improves user comprehension and retention.</a:t>
            </a:r>
            <a:endParaRPr lang="en-CA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282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5400955"/>
            <a:ext cx="6512511" cy="1143000"/>
          </a:xfrm>
        </p:spPr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48387" y="890252"/>
            <a:ext cx="6995413" cy="4669436"/>
          </a:xfrm>
        </p:spPr>
        <p:txBody>
          <a:bodyPr>
            <a:normAutofit/>
          </a:bodyPr>
          <a:lstStyle/>
          <a:p>
            <a:r>
              <a:rPr lang="en-CA" sz="2000" b="1" dirty="0">
                <a:ea typeface="Calibri"/>
                <a:cs typeface="Times New Roman"/>
              </a:rPr>
              <a:t>Objective of using voice–overs/ sound and text</a:t>
            </a:r>
            <a:r>
              <a:rPr lang="en-CA" sz="2000" b="1" dirty="0" smtClean="0">
                <a:ea typeface="Calibri"/>
                <a:cs typeface="Times New Roman"/>
              </a:rPr>
              <a:t>:</a:t>
            </a:r>
            <a:endParaRPr lang="en-US" dirty="0" smtClean="0"/>
          </a:p>
          <a:p>
            <a:pPr lvl="1"/>
            <a:r>
              <a:rPr lang="en-US" dirty="0" smtClean="0"/>
              <a:t>To enhance user experience</a:t>
            </a:r>
          </a:p>
          <a:p>
            <a:pPr lvl="1"/>
            <a:r>
              <a:rPr lang="en-US" dirty="0" smtClean="0"/>
              <a:t>To engage and catch the user’s attention</a:t>
            </a:r>
            <a:endParaRPr lang="en-US" dirty="0"/>
          </a:p>
          <a:p>
            <a:r>
              <a:rPr lang="en-US" b="1" dirty="0" smtClean="0"/>
              <a:t>Rationale: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sz="1800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CA" sz="2200" i="1" dirty="0">
                <a:latin typeface="Times New Roman"/>
                <a:ea typeface="Calibri"/>
                <a:cs typeface="Times New Roman"/>
              </a:rPr>
              <a:t>“In contrast to print and audio comparisons, which generally reveal no advantage for dual over single presentations, studies show that adding pictures to print or audio generally increases learning” </a:t>
            </a:r>
            <a:r>
              <a:rPr lang="en-CA" sz="2200" dirty="0">
                <a:latin typeface="Times New Roman"/>
                <a:ea typeface="Calibri"/>
                <a:cs typeface="Times New Roman"/>
              </a:rPr>
              <a:t>(Nugent, 1992</a:t>
            </a:r>
            <a:r>
              <a:rPr lang="en-CA" sz="2200" dirty="0" smtClean="0">
                <a:latin typeface="Times New Roman"/>
                <a:ea typeface="Calibri"/>
                <a:cs typeface="Times New Roman"/>
              </a:rPr>
              <a:t>)</a:t>
            </a:r>
            <a:endParaRPr lang="en-CA" sz="2200" dirty="0" smtClean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sz="22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CA" sz="2200" dirty="0">
                <a:latin typeface="Times New Roman"/>
                <a:ea typeface="Calibri"/>
                <a:cs typeface="Times New Roman"/>
              </a:rPr>
              <a:t>dual modality presentation improves user comprehension and retention.</a:t>
            </a:r>
            <a:endParaRPr lang="en-CA" sz="2200" dirty="0">
              <a:latin typeface="Calibri"/>
              <a:ea typeface="Calibri"/>
              <a:cs typeface="Times New Roman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90" r="-82290"/>
          <a:stretch>
            <a:fillRect/>
          </a:stretch>
        </p:blipFill>
        <p:spPr>
          <a:xfrm>
            <a:off x="4957896" y="1106707"/>
            <a:ext cx="6091128" cy="330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41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2067" y="612365"/>
            <a:ext cx="6400800" cy="56926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i="1" dirty="0" smtClean="0">
                <a:latin typeface="Times New Roman"/>
                <a:ea typeface="Calibri"/>
                <a:cs typeface="Times New Roman"/>
              </a:rPr>
              <a:t>“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Flexibility is extremely important to system use since different users may require different degrees of </a:t>
            </a:r>
            <a:r>
              <a:rPr lang="en-CA" i="1" dirty="0" smtClean="0">
                <a:latin typeface="Times New Roman"/>
                <a:ea typeface="Calibri"/>
                <a:cs typeface="Times New Roman"/>
              </a:rPr>
              <a:t>support” 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en-CA" sz="1800" dirty="0" err="1">
                <a:latin typeface="Times New Roman"/>
                <a:ea typeface="Calibri"/>
                <a:cs typeface="Times New Roman"/>
              </a:rPr>
              <a:t>Sipior</a:t>
            </a:r>
            <a:r>
              <a:rPr lang="en-CA" sz="1800" dirty="0">
                <a:latin typeface="Times New Roman"/>
                <a:ea typeface="Calibri"/>
                <a:cs typeface="Times New Roman"/>
              </a:rPr>
              <a:t> and </a:t>
            </a:r>
            <a:r>
              <a:rPr lang="en-CA" sz="1800" dirty="0" err="1" smtClean="0">
                <a:latin typeface="Times New Roman"/>
                <a:ea typeface="Calibri"/>
                <a:cs typeface="Times New Roman"/>
              </a:rPr>
              <a:t>Garrity</a:t>
            </a:r>
            <a:r>
              <a:rPr lang="en-CA" sz="1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, 1992)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latin typeface="Times New Roman"/>
                <a:ea typeface="Calibri"/>
                <a:cs typeface="Times New Roman"/>
              </a:rPr>
              <a:t>A mix of audio and visual components improves attributes such as perception, attention, comprehension, and retention</a:t>
            </a:r>
            <a:r>
              <a:rPr lang="en-CA" sz="2000" dirty="0" smtClean="0">
                <a:latin typeface="Times New Roman"/>
                <a:ea typeface="Calibri"/>
                <a:cs typeface="Times New Roman"/>
              </a:rPr>
              <a:t>.</a:t>
            </a:r>
            <a:endParaRPr lang="en-CA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Research also revealed some Disadvantages </a:t>
            </a:r>
            <a:endParaRPr lang="en-CA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i="1" dirty="0" smtClean="0">
                <a:latin typeface="Times New Roman"/>
                <a:ea typeface="Calibri"/>
                <a:cs typeface="Times New Roman"/>
              </a:rPr>
              <a:t>“</a:t>
            </a:r>
            <a:r>
              <a:rPr lang="en-CA" i="1" dirty="0">
                <a:latin typeface="Times New Roman"/>
                <a:ea typeface="Calibri"/>
                <a:cs typeface="Times New Roman"/>
              </a:rPr>
              <a:t>a special consideration for video (and spoken audio) is that any narration may lead to difficulty for international users as well as for users with a </a:t>
            </a:r>
            <a:r>
              <a:rPr lang="en-CA" i="1" dirty="0" smtClean="0">
                <a:latin typeface="Times New Roman"/>
                <a:ea typeface="Calibri"/>
                <a:cs typeface="Times New Roman"/>
              </a:rPr>
              <a:t>hearing disability”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CA" sz="1600" dirty="0" smtClean="0">
                <a:latin typeface="Times New Roman"/>
                <a:ea typeface="Calibri"/>
                <a:cs typeface="Times New Roman"/>
              </a:rPr>
              <a:t>(Nielsen, 1995)</a:t>
            </a:r>
            <a:endParaRPr lang="en-CA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b="1" dirty="0" smtClean="0">
                <a:latin typeface="Times New Roman"/>
                <a:ea typeface="Calibri"/>
                <a:cs typeface="Times New Roman"/>
              </a:rPr>
              <a:t>Decision made:</a:t>
            </a:r>
            <a:endParaRPr lang="en-CA" sz="2000" dirty="0" smtClean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en-CA" dirty="0">
                <a:latin typeface="Times New Roman"/>
                <a:ea typeface="Calibri"/>
                <a:cs typeface="Times New Roman"/>
              </a:rPr>
              <a:t>combination of </a:t>
            </a:r>
            <a:r>
              <a:rPr lang="en-CA" dirty="0" smtClean="0">
                <a:latin typeface="Times New Roman"/>
                <a:ea typeface="Calibri"/>
                <a:cs typeface="Times New Roman"/>
              </a:rPr>
              <a:t>voice and</a:t>
            </a:r>
            <a:endParaRPr lang="en-CA" sz="1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CA" dirty="0" smtClean="0">
                <a:latin typeface="Times New Roman"/>
                <a:ea typeface="Calibri"/>
                <a:cs typeface="Times New Roman"/>
              </a:rPr>
              <a:t>use </a:t>
            </a:r>
            <a:r>
              <a:rPr lang="en-CA" dirty="0">
                <a:latin typeface="Times New Roman"/>
                <a:ea typeface="Calibri"/>
                <a:cs typeface="Times New Roman"/>
              </a:rPr>
              <a:t>of simple text along with graphics and icons. 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35847" y="3333532"/>
            <a:ext cx="3340898" cy="3340898"/>
            <a:chOff x="5873351" y="2568044"/>
            <a:chExt cx="3340898" cy="3340898"/>
          </a:xfrm>
        </p:grpSpPr>
        <p:pic>
          <p:nvPicPr>
            <p:cNvPr id="4" name="direction figures_look_direction_sign_800_clr.png" descr="/Users/robinhalbert/Documents/Presenter graphics/direction figures_look_direction_sign_800_clr.png"/>
            <p:cNvPicPr>
              <a:picLocks noChangeAspect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3351" y="2568044"/>
              <a:ext cx="3340898" cy="334089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21414367">
              <a:off x="6223920" y="3210051"/>
              <a:ext cx="1367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Text and Voice</a:t>
              </a:r>
              <a:endParaRPr lang="en-US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27639" y="2964078"/>
              <a:ext cx="1060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Voice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 rot="20520302">
              <a:off x="7494353" y="3208924"/>
              <a:ext cx="1367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Text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9203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Facilitate learning rather than distract</a:t>
            </a:r>
          </a:p>
          <a:p>
            <a:r>
              <a:rPr lang="en-US" dirty="0" smtClean="0"/>
              <a:t>Pick &amp; use 1 or change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This text is for a place holder </a:t>
            </a:r>
            <a:endParaRPr lang="en-US" dirty="0"/>
          </a:p>
        </p:txBody>
      </p:sp>
      <p:pic>
        <p:nvPicPr>
          <p:cNvPr id="4" name="colored_pencils_writing_pc_800_clr.png" descr="/Users/robinhalbert/Documents/Presenter graphics/colored_pencils_writing_pc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8" b="10588"/>
          <a:stretch>
            <a:fillRect/>
          </a:stretch>
        </p:blipFill>
        <p:spPr>
          <a:xfrm>
            <a:off x="6532448" y="2745012"/>
            <a:ext cx="2691736" cy="1461228"/>
          </a:xfrm>
          <a:prstGeom prst="rect">
            <a:avLst/>
          </a:prstGeom>
        </p:spPr>
      </p:pic>
      <p:pic>
        <p:nvPicPr>
          <p:cNvPr id="5" name="light_bulb_color_array_800_clr.png" descr="/Users/robinhalbert/Documents/Presenter graphics/light_bulb_color_array_800_clr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47" y="385259"/>
            <a:ext cx="2035105" cy="20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4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943668"/>
            <a:ext cx="6512511" cy="1143000"/>
          </a:xfrm>
        </p:spPr>
        <p:txBody>
          <a:bodyPr/>
          <a:lstStyle/>
          <a:p>
            <a:r>
              <a:rPr lang="en-US" dirty="0" smtClean="0"/>
              <a:t>Segment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2707" y="742274"/>
            <a:ext cx="6400800" cy="3936296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900"/>
              </a:spcAft>
            </a:pPr>
            <a:r>
              <a:rPr lang="en-US" dirty="0"/>
              <a:t>Episodic nature of memory – Mayes &amp; Roberts (2001) – visual information most salient</a:t>
            </a:r>
          </a:p>
          <a:p>
            <a:pPr>
              <a:spcAft>
                <a:spcPts val="900"/>
              </a:spcAft>
            </a:pPr>
            <a:r>
              <a:rPr lang="en-US" dirty="0"/>
              <a:t>Optimal web video episode length – Nielsen (2005) - keep it short, less than one minute</a:t>
            </a:r>
          </a:p>
          <a:p>
            <a:pPr>
              <a:spcAft>
                <a:spcPts val="900"/>
              </a:spcAft>
            </a:pPr>
            <a:r>
              <a:rPr lang="en-US" dirty="0"/>
              <a:t>Google </a:t>
            </a:r>
            <a:r>
              <a:rPr lang="en-US" dirty="0" err="1"/>
              <a:t>Sketchup</a:t>
            </a:r>
            <a:r>
              <a:rPr lang="en-US" dirty="0"/>
              <a:t> and Adobe tutorials – one to eight minute lengths</a:t>
            </a:r>
          </a:p>
          <a:p>
            <a:pPr>
              <a:spcAft>
                <a:spcPts val="900"/>
              </a:spcAft>
            </a:pPr>
            <a:r>
              <a:rPr lang="en-US" dirty="0"/>
              <a:t>Czerwinski &amp; Horvitz (2002) – let a previous task item fade from memory before introducing a new one</a:t>
            </a:r>
          </a:p>
          <a:p>
            <a:pPr>
              <a:spcAft>
                <a:spcPts val="900"/>
              </a:spcAft>
            </a:pPr>
            <a:r>
              <a:rPr lang="en-US" dirty="0"/>
              <a:t>An issue of length or amount of information required to perform a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4370" y="58787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time juggling.gif" descr="/Users/robinhalbert/Documents/Presenter graphics/time juggling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164" y="1347756"/>
            <a:ext cx="228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8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Custom 6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100"/>
      </a:hlink>
      <a:folHlink>
        <a:srgbClr val="000102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387</TotalTime>
  <Words>882</Words>
  <Application>Microsoft Macintosh PowerPoint</Application>
  <PresentationFormat>On-screen Show (4:3)</PresentationFormat>
  <Paragraphs>90</Paragraphs>
  <Slides>17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Slipstream</vt:lpstr>
      <vt:lpstr> Production Paper Summary</vt:lpstr>
      <vt:lpstr>Background</vt:lpstr>
      <vt:lpstr>Design Decisions</vt:lpstr>
      <vt:lpstr>Design Decisions</vt:lpstr>
      <vt:lpstr>Voice and Text</vt:lpstr>
      <vt:lpstr>Voice and Text</vt:lpstr>
      <vt:lpstr>PowerPoint Presentation</vt:lpstr>
      <vt:lpstr>Colour and Graphics</vt:lpstr>
      <vt:lpstr>Segment Length</vt:lpstr>
      <vt:lpstr>Assessment of Learning</vt:lpstr>
      <vt:lpstr>Static Graphic/Text</vt:lpstr>
      <vt:lpstr>Animations</vt:lpstr>
      <vt:lpstr>Animating ‘Jings’</vt:lpstr>
      <vt:lpstr>Stop Action Animation</vt:lpstr>
      <vt:lpstr>Word, Jing, Pinpoint, Camtasia</vt:lpstr>
      <vt:lpstr>Questions?</vt:lpstr>
      <vt:lpstr>References</vt:lpstr>
    </vt:vector>
  </TitlesOfParts>
  <Manager/>
  <Company>CBE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Production Paper Summary</dc:title>
  <dc:subject/>
  <dc:creator>Robin Halbert</dc:creator>
  <cp:keywords/>
  <dc:description/>
  <cp:lastModifiedBy>Robin Halbert</cp:lastModifiedBy>
  <cp:revision>33</cp:revision>
  <dcterms:created xsi:type="dcterms:W3CDTF">2011-02-22T17:13:32Z</dcterms:created>
  <dcterms:modified xsi:type="dcterms:W3CDTF">2011-02-26T20:19:03Z</dcterms:modified>
  <cp:category/>
</cp:coreProperties>
</file>